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7" r:id="rId2"/>
    <p:sldId id="278" r:id="rId3"/>
    <p:sldId id="288" r:id="rId4"/>
    <p:sldId id="289" r:id="rId5"/>
    <p:sldId id="280" r:id="rId6"/>
    <p:sldId id="290" r:id="rId7"/>
    <p:sldId id="265" r:id="rId8"/>
    <p:sldId id="292" r:id="rId9"/>
    <p:sldId id="268" r:id="rId10"/>
    <p:sldId id="282" r:id="rId11"/>
    <p:sldId id="285" r:id="rId12"/>
    <p:sldId id="283" r:id="rId13"/>
    <p:sldId id="269" r:id="rId14"/>
    <p:sldId id="267" r:id="rId15"/>
    <p:sldId id="270" r:id="rId16"/>
    <p:sldId id="284" r:id="rId17"/>
    <p:sldId id="277" r:id="rId18"/>
    <p:sldId id="259" r:id="rId19"/>
    <p:sldId id="260" r:id="rId20"/>
    <p:sldId id="264" r:id="rId21"/>
    <p:sldId id="273" r:id="rId22"/>
    <p:sldId id="271" r:id="rId23"/>
    <p:sldId id="27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904" y="72"/>
      </p:cViewPr>
      <p:guideLst/>
    </p:cSldViewPr>
  </p:slideViewPr>
  <p:notesTextViewPr>
    <p:cViewPr>
      <p:scale>
        <a:sx n="1" d="1"/>
        <a:sy n="1" d="1"/>
      </p:scale>
      <p:origin x="0" y="0"/>
    </p:cViewPr>
  </p:notesTextViewPr>
  <p:sorterViewPr>
    <p:cViewPr>
      <p:scale>
        <a:sx n="100" d="100"/>
        <a:sy n="100" d="100"/>
      </p:scale>
      <p:origin x="0" y="-1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A3D4C-FB20-486F-A33D-02A27AB85120}" type="datetimeFigureOut">
              <a:rPr kumimoji="1" lang="ja-JP" altLang="en-US" smtClean="0"/>
              <a:t>2021/7/5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905BA8-D78C-4C59-98CB-0E1E713D5795}" type="slidenum">
              <a:rPr kumimoji="1" lang="ja-JP" altLang="en-US" smtClean="0"/>
              <a:t>‹#›</a:t>
            </a:fld>
            <a:endParaRPr kumimoji="1" lang="ja-JP" altLang="en-US"/>
          </a:p>
        </p:txBody>
      </p:sp>
    </p:spTree>
    <p:extLst>
      <p:ext uri="{BB962C8B-B14F-4D97-AF65-F5344CB8AC3E}">
        <p14:creationId xmlns:p14="http://schemas.microsoft.com/office/powerpoint/2010/main" val="82370243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E4A1F93-69A3-471B-8D05-15324430A4DD}" type="datetime1">
              <a:rPr kumimoji="1" lang="ja-JP" altLang="en-US" smtClean="0"/>
              <a:t>2021/7/5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3932072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47EC324E-2B01-4D23-82E0-3EC1C190E400}" type="datetime1">
              <a:rPr kumimoji="1" lang="ja-JP" altLang="en-US" smtClean="0"/>
              <a:t>2021/7/5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606912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09C661C-5EE3-4B7B-8947-29C898E7C4AC}" type="datetime1">
              <a:rPr kumimoji="1" lang="ja-JP" altLang="en-US" smtClean="0"/>
              <a:t>2021/7/5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536214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8E8E33C-4CBF-4258-9CD2-709B71F25A1F}" type="datetime1">
              <a:rPr kumimoji="1" lang="ja-JP" altLang="en-US" smtClean="0"/>
              <a:t>2021/7/5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69336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A01E1143-36BB-4F4B-A4A4-99763A2BE9AA}" type="datetime1">
              <a:rPr kumimoji="1" lang="ja-JP" altLang="en-US" smtClean="0"/>
              <a:t>2021/7/5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6828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4A6F5D2E-09FC-4A35-B791-2DDB0EF42AB8}" type="datetime1">
              <a:rPr kumimoji="1" lang="ja-JP" altLang="en-US" smtClean="0"/>
              <a:t>2021/7/5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30154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C8DEB04E-9403-42AC-BAE7-0FE028A58EA7}" type="datetime1">
              <a:rPr kumimoji="1" lang="ja-JP" altLang="en-US" smtClean="0"/>
              <a:t>2021/7/5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742235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D9BEF992-FDCA-41F9-A6CD-E3A221CFA6CA}" type="datetime1">
              <a:rPr kumimoji="1" lang="ja-JP" altLang="en-US" smtClean="0"/>
              <a:t>2021/7/5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482394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B6F5E9-02FB-4211-A4CE-A63C270DB93E}" type="datetime1">
              <a:rPr kumimoji="1" lang="ja-JP" altLang="en-US" smtClean="0"/>
              <a:t>2021/7/5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38325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5FF5806-10DC-4FFB-B0D3-2B2071E606F8}" type="datetime1">
              <a:rPr kumimoji="1" lang="ja-JP" altLang="en-US" smtClean="0"/>
              <a:t>2021/7/5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16840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21CC2B4-5F3D-48EB-A6D8-A1DAE6659061}" type="datetime1">
              <a:rPr kumimoji="1" lang="ja-JP" altLang="en-US" smtClean="0"/>
              <a:t>2021/7/5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45541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3589A1-A792-4BF6-B490-E826193AAA7C}" type="datetime1">
              <a:rPr kumimoji="1" lang="ja-JP" altLang="en-US" smtClean="0"/>
              <a:t>2021/7/5</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811788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52003" y="1351370"/>
            <a:ext cx="8565419" cy="2597582"/>
          </a:xfrm>
        </p:spPr>
        <p:txBody>
          <a:bodyPr>
            <a:normAutofit fontScale="90000"/>
          </a:bodyPr>
          <a:lstStyle/>
          <a:p>
            <a:r>
              <a:rPr lang="ja-JP" altLang="en-US" dirty="0"/>
              <a:t>観光地検索システム</a:t>
            </a:r>
            <a:r>
              <a:rPr lang="ja-JP" altLang="en-US" dirty="0" smtClean="0"/>
              <a:t>に</a:t>
            </a:r>
            <a:r>
              <a:rPr lang="en-US" altLang="ja-JP" dirty="0" smtClean="0"/>
              <a:t/>
            </a:r>
            <a:br>
              <a:rPr lang="en-US" altLang="ja-JP" dirty="0" smtClean="0"/>
            </a:br>
            <a:r>
              <a:rPr lang="ja-JP" altLang="en-US" dirty="0" smtClean="0"/>
              <a:t>おける</a:t>
            </a:r>
            <a:r>
              <a:rPr lang="ja-JP" altLang="en-US" dirty="0"/>
              <a:t>レスポンス速度</a:t>
            </a:r>
            <a:r>
              <a:rPr lang="ja-JP" altLang="en-US" dirty="0" smtClean="0"/>
              <a:t>を</a:t>
            </a:r>
            <a:r>
              <a:rPr lang="en-US" altLang="ja-JP" dirty="0" smtClean="0"/>
              <a:t/>
            </a:r>
            <a:br>
              <a:rPr lang="en-US" altLang="ja-JP" dirty="0" smtClean="0"/>
            </a:br>
            <a:r>
              <a:rPr lang="ja-JP" altLang="en-US" dirty="0" smtClean="0"/>
              <a:t>考慮</a:t>
            </a:r>
            <a:r>
              <a:rPr lang="ja-JP" altLang="en-US" dirty="0"/>
              <a:t>したロードバランサ</a:t>
            </a:r>
            <a:r>
              <a:rPr lang="en-US" altLang="ja-JP" dirty="0"/>
              <a:t>―</a:t>
            </a:r>
            <a:endParaRPr kumimoji="1" lang="ja-JP" altLang="en-US" dirty="0"/>
          </a:p>
        </p:txBody>
      </p:sp>
      <p:sp>
        <p:nvSpPr>
          <p:cNvPr id="3" name="サブタイトル 2"/>
          <p:cNvSpPr>
            <a:spLocks noGrp="1"/>
          </p:cNvSpPr>
          <p:nvPr>
            <p:ph type="subTitle" idx="1"/>
          </p:nvPr>
        </p:nvSpPr>
        <p:spPr>
          <a:xfrm>
            <a:off x="1015551" y="4382700"/>
            <a:ext cx="6858000" cy="1241823"/>
          </a:xfrm>
        </p:spPr>
        <p:txBody>
          <a:bodyPr/>
          <a:lstStyle/>
          <a:p>
            <a:r>
              <a:rPr kumimoji="1" lang="ja-JP" altLang="en-US" dirty="0" smtClean="0"/>
              <a:t>学籍番号：</a:t>
            </a:r>
            <a:r>
              <a:rPr kumimoji="1" lang="en-US" altLang="ja-JP" dirty="0" smtClean="0"/>
              <a:t>1821086</a:t>
            </a:r>
          </a:p>
          <a:p>
            <a:r>
              <a:rPr lang="ja-JP" altLang="en-US" dirty="0" smtClean="0"/>
              <a:t>氏名：松尾祐介</a:t>
            </a:r>
            <a:endParaRPr kumimoji="1" lang="ja-JP" altLang="en-US" dirty="0"/>
          </a:p>
        </p:txBody>
      </p:sp>
      <p:sp>
        <p:nvSpPr>
          <p:cNvPr id="4" name="スライド番号プレースホルダー 3"/>
          <p:cNvSpPr>
            <a:spLocks noGrp="1"/>
          </p:cNvSpPr>
          <p:nvPr>
            <p:ph type="sldNum" sz="quarter" idx="12"/>
          </p:nvPr>
        </p:nvSpPr>
        <p:spPr/>
        <p:txBody>
          <a:bodyPr/>
          <a:lstStyle/>
          <a:p>
            <a:fld id="{77022724-7A88-4190-89E1-23935288E045}" type="slidenum">
              <a:rPr kumimoji="1" lang="ja-JP" altLang="en-US" smtClean="0"/>
              <a:t>1</a:t>
            </a:fld>
            <a:endParaRPr kumimoji="1" lang="ja-JP" altLang="en-US"/>
          </a:p>
        </p:txBody>
      </p:sp>
    </p:spTree>
    <p:extLst>
      <p:ext uri="{BB962C8B-B14F-4D97-AF65-F5344CB8AC3E}">
        <p14:creationId xmlns:p14="http://schemas.microsoft.com/office/powerpoint/2010/main" val="3218976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10</a:t>
            </a:fld>
            <a:endParaRPr kumimoji="1" lang="ja-JP" altLang="en-US"/>
          </a:p>
        </p:txBody>
      </p:sp>
      <p:sp>
        <p:nvSpPr>
          <p:cNvPr id="5" name="コンテンツ プレースホルダー 2"/>
          <p:cNvSpPr>
            <a:spLocks noGrp="1"/>
          </p:cNvSpPr>
          <p:nvPr>
            <p:ph idx="1"/>
          </p:nvPr>
        </p:nvSpPr>
        <p:spPr>
          <a:xfrm>
            <a:off x="628650" y="1847851"/>
            <a:ext cx="7886700" cy="4326372"/>
          </a:xfrm>
        </p:spPr>
        <p:txBody>
          <a:bodyPr/>
          <a:lstStyle/>
          <a:p>
            <a:r>
              <a:rPr lang="ja-JP" altLang="en-US" dirty="0" smtClean="0"/>
              <a:t>応答速度を考慮</a:t>
            </a:r>
            <a:r>
              <a:rPr lang="ja-JP" altLang="en-US" dirty="0"/>
              <a:t>した</a:t>
            </a:r>
            <a:r>
              <a:rPr lang="ja-JP" altLang="en-US" dirty="0" smtClean="0"/>
              <a:t>ロードバランサーの構築。</a:t>
            </a:r>
            <a:endParaRPr lang="en-US" altLang="ja-JP" dirty="0" smtClean="0"/>
          </a:p>
          <a:p>
            <a:endParaRPr lang="en-US" altLang="ja-JP" dirty="0"/>
          </a:p>
          <a:p>
            <a:r>
              <a:rPr lang="ja-JP" altLang="en-US" dirty="0" smtClean="0"/>
              <a:t>サーバを監視し評価するシステムの構築。</a:t>
            </a:r>
            <a:endParaRPr lang="en-US" altLang="ja-JP" dirty="0" smtClean="0"/>
          </a:p>
          <a:p>
            <a:endParaRPr lang="en-US" altLang="ja-JP" dirty="0" smtClean="0"/>
          </a:p>
          <a:p>
            <a:r>
              <a:rPr lang="ja-JP" altLang="en-US" dirty="0" smtClean="0"/>
              <a:t>応答速度が著しく低下しているサーバの重みづけを下げるアルゴリズムの提案。</a:t>
            </a:r>
            <a:endParaRPr lang="en-US" altLang="ja-JP" dirty="0" smtClean="0"/>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4183958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11</a:t>
            </a:fld>
            <a:endParaRPr kumimoji="1" lang="ja-JP" altLang="en-US" dirty="0"/>
          </a:p>
        </p:txBody>
      </p:sp>
      <p:pic>
        <p:nvPicPr>
          <p:cNvPr id="2" name="図 1"/>
          <p:cNvPicPr>
            <a:picLocks noChangeAspect="1"/>
          </p:cNvPicPr>
          <p:nvPr/>
        </p:nvPicPr>
        <p:blipFill>
          <a:blip r:embed="rId2"/>
          <a:stretch>
            <a:fillRect/>
          </a:stretch>
        </p:blipFill>
        <p:spPr>
          <a:xfrm>
            <a:off x="567979" y="966351"/>
            <a:ext cx="7643275" cy="5755125"/>
          </a:xfrm>
          <a:prstGeom prst="rect">
            <a:avLst/>
          </a:prstGeom>
        </p:spPr>
      </p:pic>
      <p:sp>
        <p:nvSpPr>
          <p:cNvPr id="22" name="タイトル 1"/>
          <p:cNvSpPr>
            <a:spLocks noGrp="1"/>
          </p:cNvSpPr>
          <p:nvPr>
            <p:ph type="title"/>
          </p:nvPr>
        </p:nvSpPr>
        <p:spPr>
          <a:xfrm>
            <a:off x="263883" y="242761"/>
            <a:ext cx="7886700" cy="781527"/>
          </a:xfrm>
        </p:spPr>
        <p:txBody>
          <a:bodyPr/>
          <a:lstStyle/>
          <a:p>
            <a:r>
              <a:rPr kumimoji="1" lang="ja-JP" altLang="en-US" dirty="0" smtClean="0"/>
              <a:t>提案方式</a:t>
            </a:r>
            <a:endParaRPr kumimoji="1" lang="ja-JP" altLang="en-US" dirty="0"/>
          </a:p>
        </p:txBody>
      </p:sp>
      <p:sp>
        <p:nvSpPr>
          <p:cNvPr id="8" name="右矢印 7"/>
          <p:cNvSpPr/>
          <p:nvPr/>
        </p:nvSpPr>
        <p:spPr>
          <a:xfrm rot="16200000">
            <a:off x="805157" y="5203178"/>
            <a:ext cx="493615" cy="332322"/>
          </a:xfrm>
          <a:prstGeom prst="rightArrow">
            <a:avLst/>
          </a:prstGeom>
          <a:solidFill>
            <a:srgbClr val="92D05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 name="スマイル 2"/>
          <p:cNvSpPr/>
          <p:nvPr/>
        </p:nvSpPr>
        <p:spPr>
          <a:xfrm>
            <a:off x="809203" y="5543044"/>
            <a:ext cx="485523" cy="477431"/>
          </a:xfrm>
          <a:prstGeom prst="smileyFace">
            <a:avLst/>
          </a:prstGeom>
          <a:solidFill>
            <a:schemeClr val="accent4">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3" name="テキスト ボックス 22"/>
          <p:cNvSpPr txBox="1"/>
          <p:nvPr/>
        </p:nvSpPr>
        <p:spPr>
          <a:xfrm>
            <a:off x="613382" y="5987019"/>
            <a:ext cx="877163" cy="369332"/>
          </a:xfrm>
          <a:prstGeom prst="rect">
            <a:avLst/>
          </a:prstGeom>
          <a:noFill/>
        </p:spPr>
        <p:txBody>
          <a:bodyPr wrap="none" rtlCol="0">
            <a:spAutoFit/>
          </a:bodyPr>
          <a:lstStyle/>
          <a:p>
            <a:r>
              <a:rPr kumimoji="1" lang="ja-JP" altLang="en-US" b="1" dirty="0" smtClean="0"/>
              <a:t>ユーザ</a:t>
            </a:r>
            <a:endParaRPr kumimoji="1" lang="ja-JP" altLang="en-US" b="1" dirty="0"/>
          </a:p>
        </p:txBody>
      </p:sp>
    </p:spTree>
    <p:extLst>
      <p:ext uri="{BB962C8B-B14F-4D97-AF65-F5344CB8AC3E}">
        <p14:creationId xmlns:p14="http://schemas.microsoft.com/office/powerpoint/2010/main" val="43258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関連研究</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628650" y="1847851"/>
            <a:ext cx="7886700" cy="4351338"/>
          </a:xfrm>
        </p:spPr>
        <p:txBody>
          <a:bodyPr/>
          <a:lstStyle/>
          <a:p>
            <a:r>
              <a:rPr lang="ja-JP" altLang="en-US" dirty="0" smtClean="0"/>
              <a:t>調査中</a:t>
            </a:r>
            <a:r>
              <a:rPr lang="en-US" altLang="ja-JP" dirty="0" smtClean="0"/>
              <a:t>…</a:t>
            </a:r>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1109898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既存技術</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950" y="1690689"/>
            <a:ext cx="7886700" cy="4197860"/>
          </a:xfrm>
        </p:spPr>
      </p:pic>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13</a:t>
            </a:fld>
            <a:endParaRPr kumimoji="1" lang="ja-JP" altLang="en-US"/>
          </a:p>
        </p:txBody>
      </p:sp>
    </p:spTree>
    <p:extLst>
      <p:ext uri="{BB962C8B-B14F-4D97-AF65-F5344CB8AC3E}">
        <p14:creationId xmlns:p14="http://schemas.microsoft.com/office/powerpoint/2010/main" val="185431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5"/>
            <a:ext cx="7886700" cy="2815867"/>
          </a:xfrm>
        </p:spPr>
        <p:txBody>
          <a:bodyPr>
            <a:normAutofit/>
          </a:bodyPr>
          <a:lstStyle/>
          <a:p>
            <a:pPr>
              <a:lnSpc>
                <a:spcPct val="120000"/>
              </a:lnSpc>
            </a:pPr>
            <a:r>
              <a:rPr lang="ja-JP" altLang="en-US" dirty="0" smtClean="0"/>
              <a:t>既存技術では、導入のしやすさからラウンドロビン接続がよく利用されている。</a:t>
            </a:r>
            <a:endParaRPr lang="en-US" altLang="ja-JP" dirty="0"/>
          </a:p>
          <a:p>
            <a:pPr>
              <a:lnSpc>
                <a:spcPct val="120000"/>
              </a:lnSpc>
            </a:pPr>
            <a:r>
              <a:rPr lang="ja-JP" altLang="en-US" dirty="0" smtClean="0"/>
              <a:t>しかしＬＢからあまりに距離がはなれていたり、接続状況が悪くなると</a:t>
            </a:r>
            <a:r>
              <a:rPr lang="en-US" altLang="ja-JP" dirty="0" smtClean="0"/>
              <a:t>LB</a:t>
            </a:r>
            <a:r>
              <a:rPr lang="ja-JP" altLang="en-US" dirty="0" smtClean="0"/>
              <a:t>とサーバとの間にボトルネックが発生する。</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14</a:t>
            </a:fld>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15196" b="10847"/>
          <a:stretch/>
        </p:blipFill>
        <p:spPr>
          <a:xfrm>
            <a:off x="1963096" y="4222322"/>
            <a:ext cx="5217808" cy="2323070"/>
          </a:xfrm>
          <a:prstGeom prst="rect">
            <a:avLst/>
          </a:prstGeom>
        </p:spPr>
      </p:pic>
    </p:spTree>
    <p:extLst>
      <p:ext uri="{BB962C8B-B14F-4D97-AF65-F5344CB8AC3E}">
        <p14:creationId xmlns:p14="http://schemas.microsoft.com/office/powerpoint/2010/main" val="2285270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4"/>
            <a:ext cx="7886700" cy="4760857"/>
          </a:xfrm>
        </p:spPr>
        <p:txBody>
          <a:bodyPr>
            <a:normAutofit/>
          </a:bodyPr>
          <a:lstStyle/>
          <a:p>
            <a:pPr>
              <a:lnSpc>
                <a:spcPct val="120000"/>
              </a:lnSpc>
            </a:pPr>
            <a:r>
              <a:rPr lang="ja-JP" altLang="en-US" dirty="0" smtClean="0"/>
              <a:t>結果的にロードバランスしてもＷＥＢページの表示は早くならないことが懸念される。</a:t>
            </a:r>
            <a:endParaRPr lang="en-US" altLang="ja-JP" dirty="0" smtClean="0"/>
          </a:p>
          <a:p>
            <a:pPr>
              <a:lnSpc>
                <a:spcPct val="120000"/>
              </a:lnSpc>
            </a:pPr>
            <a:r>
              <a:rPr lang="ja-JP" altLang="en-US" dirty="0" smtClean="0"/>
              <a:t>ベースは</a:t>
            </a:r>
            <a:r>
              <a:rPr lang="ja-JP" altLang="en-US" dirty="0"/>
              <a:t>現在のコネクション数が最も小さいサーバに</a:t>
            </a:r>
            <a:r>
              <a:rPr lang="ja-JP" altLang="en-US" dirty="0" smtClean="0"/>
              <a:t>転送するリーストコネクション。補助的にネットワーク速度を計測し自動で割り振るシステムができればより良いＬＢができるのではないかと考えた。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51226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Tree>
    <p:extLst>
      <p:ext uri="{BB962C8B-B14F-4D97-AF65-F5344CB8AC3E}">
        <p14:creationId xmlns:p14="http://schemas.microsoft.com/office/powerpoint/2010/main" val="1887960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5320" y="4144194"/>
            <a:ext cx="2427611"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408390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41294738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15214315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7879937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a:xfrm>
            <a:off x="604289" y="192767"/>
            <a:ext cx="8157004" cy="1325563"/>
          </a:xfrm>
        </p:spPr>
        <p:txBody>
          <a:bodyPr>
            <a:normAutofit/>
          </a:bodyPr>
          <a:lstStyle/>
          <a:p>
            <a:r>
              <a:rPr kumimoji="1" lang="ja-JP" altLang="en-US" sz="4000" dirty="0" smtClean="0"/>
              <a:t>進捗</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604289" y="1241765"/>
            <a:ext cx="8070458" cy="5361336"/>
          </a:xfrm>
        </p:spPr>
        <p:txBody>
          <a:bodyPr>
            <a:noAutofit/>
          </a:bodyPr>
          <a:lstStyle/>
          <a:p>
            <a:r>
              <a:rPr lang="ja-JP" altLang="en-US" sz="2600" dirty="0" smtClean="0"/>
              <a:t>新しく</a:t>
            </a:r>
            <a:r>
              <a:rPr lang="ja-JP" altLang="en-US" sz="2600" dirty="0"/>
              <a:t>借りたラズベリーパイを</a:t>
            </a:r>
            <a:r>
              <a:rPr lang="en-US" altLang="ja-JP" sz="2600" dirty="0"/>
              <a:t>192.168.1.80</a:t>
            </a:r>
            <a:r>
              <a:rPr lang="ja-JP" altLang="en-US" sz="2600" dirty="0"/>
              <a:t>と固定。</a:t>
            </a:r>
          </a:p>
          <a:p>
            <a:pPr marL="0" indent="0">
              <a:buNone/>
            </a:pPr>
            <a:r>
              <a:rPr lang="en-US" altLang="ja-JP" sz="2600" dirty="0" err="1"/>
              <a:t>nginx</a:t>
            </a:r>
            <a:r>
              <a:rPr lang="ja-JP" altLang="en-US" sz="2600" dirty="0"/>
              <a:t>をインストールしロードバランサ用にした</a:t>
            </a:r>
            <a:r>
              <a:rPr lang="ja-JP" altLang="en-US" sz="2600" dirty="0" smtClean="0"/>
              <a:t>。</a:t>
            </a:r>
            <a:endParaRPr lang="en-US" altLang="ja-JP" sz="2600" dirty="0" smtClean="0"/>
          </a:p>
          <a:p>
            <a:pPr marL="0" indent="0">
              <a:buNone/>
            </a:pPr>
            <a:endParaRPr lang="en-US" altLang="ja-JP" sz="2600" dirty="0"/>
          </a:p>
          <a:p>
            <a:pPr marL="0" indent="0">
              <a:buNone/>
            </a:pPr>
            <a:endParaRPr lang="en-US" altLang="ja-JP" sz="2600" dirty="0" smtClean="0"/>
          </a:p>
          <a:p>
            <a:pPr marL="0" indent="0">
              <a:buNone/>
            </a:pPr>
            <a:endParaRPr lang="ja-JP" altLang="en-US" sz="2600" dirty="0"/>
          </a:p>
          <a:p>
            <a:pPr marL="0" indent="0">
              <a:buNone/>
            </a:pPr>
            <a:r>
              <a:rPr lang="en-US" altLang="ja-JP" sz="2600" dirty="0" smtClean="0"/>
              <a:t/>
            </a:r>
            <a:br>
              <a:rPr lang="en-US" altLang="ja-JP" sz="2600" dirty="0" smtClean="0"/>
            </a:br>
            <a:r>
              <a:rPr lang="en-US" altLang="ja-JP" sz="2600" dirty="0" smtClean="0"/>
              <a:t/>
            </a:r>
            <a:br>
              <a:rPr lang="en-US" altLang="ja-JP" sz="2600" dirty="0" smtClean="0"/>
            </a:br>
            <a:r>
              <a:rPr lang="en-US" altLang="ja-JP" sz="2600" dirty="0" smtClean="0"/>
              <a:t/>
            </a:r>
            <a:br>
              <a:rPr lang="en-US" altLang="ja-JP" sz="2600" dirty="0" smtClean="0"/>
            </a:br>
            <a:endParaRPr lang="ja-JP" altLang="en-US" sz="2600" dirty="0"/>
          </a:p>
          <a:p>
            <a:r>
              <a:rPr lang="ja-JP" altLang="en-US" sz="2600" dirty="0"/>
              <a:t>ロードバランサの重みづけ</a:t>
            </a:r>
            <a:r>
              <a:rPr lang="ja-JP" altLang="en-US" sz="2600" dirty="0" smtClean="0"/>
              <a:t>処理をテスト</a:t>
            </a:r>
            <a:endParaRPr lang="en-US" altLang="ja-JP" sz="2600" dirty="0"/>
          </a:p>
          <a:p>
            <a:r>
              <a:rPr lang="ja-JP" altLang="en-US" sz="2600" dirty="0" smtClean="0"/>
              <a:t>手動でコンフィグを書き換えロードバランサ</a:t>
            </a:r>
            <a:r>
              <a:rPr lang="en-US" altLang="ja-JP" sz="2600" dirty="0" smtClean="0"/>
              <a:t>―</a:t>
            </a:r>
            <a:r>
              <a:rPr lang="ja-JP" altLang="en-US" sz="2600" dirty="0" smtClean="0"/>
              <a:t>を</a:t>
            </a:r>
            <a:r>
              <a:rPr lang="en-US" altLang="ja-JP" sz="2600" dirty="0"/>
              <a:t/>
            </a:r>
            <a:br>
              <a:rPr lang="en-US" altLang="ja-JP" sz="2600" dirty="0"/>
            </a:br>
            <a:r>
              <a:rPr lang="ja-JP" altLang="en-US" sz="2600" dirty="0" smtClean="0"/>
              <a:t>再起動することなく設定を適用させることに成功！</a:t>
            </a:r>
            <a:endParaRPr lang="ja-JP" altLang="en-US" sz="2600" dirty="0"/>
          </a:p>
        </p:txBody>
      </p:sp>
      <p:pic>
        <p:nvPicPr>
          <p:cNvPr id="1026" name="Picture 2" descr="https://lh3.googleusercontent.com/zLGdWhrY1ORcloo0-3t9hmIYwzYLQhZbmMBdFicRXuegpA0IHVtJ_gpmH3Q3ZX8ss5wqOEK3kwTWkZ1VglqrABPMVN6Op5zphg3oidRJlWkecCY6d6eqG2tPVfZOxhAtTBjiVo_phTM1oltnZBp_H1AtOPhybaZJRfV-Ht1wR2qI4fd4SPBu3l2YSNZpxPkEQ12ntJaIEiEyZmCZzi-CsSDTl9_ZuHgVWolrwFrUi9p55LccdUlxOcibsatrzfqRV2cv8fd5ce98QwfE_wdrOwkKsshrEBKOSyh7CqxvucEyOlvhCA1cAjFO_0igWFlfjZ6uPxJBGe4aEHj3YuHl2UNRB7ylcqTTsU7vdSEsVHvOo5sb1K9FjViFuJrXex-jfAs79Vc00ylDNRDVTIHlg8Bzttw-rcJ7KlzMrpeMJCriTa4P-0ctal3x_MUIGYWrK2AUVGJFxoDU4TVSy9_KUU9JQigtPLdHDheyELzr_igjTJBQGMtrt7mjFcAd42wOYw5aRoZKL-DeKIpAOs--L9fVc6CBZfk0h2R1B3K6UbM9n2PuLKlveCh5xFspA5f_rPR1YFMdoDXv-1Z5Rp1pdWzEw5C_pry4D5nGc7ZoNTS9y-viY_-hLvJLoszMkDys2HElzTbB2MSg_-HP5443cFnJ3C6AUXtVxQNFQVco5D5oGfCG-EntICqx6w84wZVk1c9WVIZwYEfj-OvXdL_oYprDOQ=w740-h986-no?authuser=0"/>
          <p:cNvPicPr>
            <a:picLocks noChangeAspect="1" noChangeArrowheads="1"/>
          </p:cNvPicPr>
          <p:nvPr/>
        </p:nvPicPr>
        <p:blipFill rotWithShape="1">
          <a:blip r:embed="rId2">
            <a:extLst>
              <a:ext uri="{28A0092B-C50C-407E-A947-70E740481C1C}">
                <a14:useLocalDpi xmlns:a14="http://schemas.microsoft.com/office/drawing/2010/main" val="0"/>
              </a:ext>
            </a:extLst>
          </a:blip>
          <a:srcRect l="19836" r="10029"/>
          <a:stretch/>
        </p:blipFill>
        <p:spPr bwMode="auto">
          <a:xfrm rot="16200000">
            <a:off x="3149736" y="1066744"/>
            <a:ext cx="2761309" cy="5146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3317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14817024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11453396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29078096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3525054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073257"/>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ext uri="{D42A27DB-BD31-4B8C-83A1-F6EECF244321}">
                <p14:modId xmlns:p14="http://schemas.microsoft.com/office/powerpoint/2010/main" val="803649708"/>
              </p:ext>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42299026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542048"/>
            <a:ext cx="8567084" cy="1072579"/>
          </a:xfrm>
        </p:spPr>
        <p:txBody>
          <a:bodyPr>
            <a:noAutofit/>
          </a:bodyPr>
          <a:lstStyle/>
          <a:p>
            <a:pPr marL="0" indent="0">
              <a:buNone/>
            </a:pPr>
            <a:r>
              <a:rPr lang="en-US" altLang="ja-JP" dirty="0" smtClean="0"/>
              <a:t>81</a:t>
            </a:r>
            <a:r>
              <a:rPr lang="ja-JP" altLang="en-US" dirty="0" smtClean="0"/>
              <a:t>の重みを上げているのでほとんど</a:t>
            </a:r>
            <a:r>
              <a:rPr lang="en-US" altLang="ja-JP" dirty="0" smtClean="0"/>
              <a:t>81</a:t>
            </a:r>
            <a:r>
              <a:rPr lang="ja-JP" altLang="en-US" dirty="0" smtClean="0"/>
              <a:t>サーバへ</a:t>
            </a:r>
            <a:r>
              <a:rPr lang="en-US" altLang="ja-JP" dirty="0" smtClean="0"/>
              <a:t/>
            </a:r>
            <a:br>
              <a:rPr lang="en-US" altLang="ja-JP" dirty="0" smtClean="0"/>
            </a:br>
            <a:r>
              <a:rPr lang="ja-JP" altLang="en-US" dirty="0" smtClean="0"/>
              <a:t>リバースされるロードバランサ</a:t>
            </a:r>
            <a:r>
              <a:rPr lang="en-US" altLang="ja-JP" dirty="0" smtClean="0"/>
              <a:t>―</a:t>
            </a:r>
            <a:r>
              <a:rPr lang="ja-JP" altLang="en-US" dirty="0" smtClean="0"/>
              <a:t>となった。</a:t>
            </a:r>
            <a:endParaRPr lang="ja-JP" altLang="en-US" dirty="0"/>
          </a:p>
        </p:txBody>
      </p:sp>
      <p:pic>
        <p:nvPicPr>
          <p:cNvPr id="2" name="AGDRec_20210703_04504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7791" y="1422972"/>
            <a:ext cx="6045200" cy="3860800"/>
          </a:xfrm>
          <a:prstGeom prst="rect">
            <a:avLst/>
          </a:prstGeom>
        </p:spPr>
      </p:pic>
    </p:spTree>
    <p:extLst>
      <p:ext uri="{BB962C8B-B14F-4D97-AF65-F5344CB8AC3E}">
        <p14:creationId xmlns:p14="http://schemas.microsoft.com/office/powerpoint/2010/main" val="25934321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ext uri="{D42A27DB-BD31-4B8C-83A1-F6EECF244321}">
                <p14:modId xmlns:p14="http://schemas.microsoft.com/office/powerpoint/2010/main" val="869283061"/>
              </p:ext>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ext uri="{D42A27DB-BD31-4B8C-83A1-F6EECF244321}">
                <p14:modId xmlns:p14="http://schemas.microsoft.com/office/powerpoint/2010/main" val="1236089054"/>
              </p:ext>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16770766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325564"/>
            <a:ext cx="8761293" cy="4928227"/>
          </a:xfrm>
          <a:prstGeom prst="rect">
            <a:avLst/>
          </a:prstGeom>
        </p:spPr>
      </p:pic>
    </p:spTree>
    <p:extLst>
      <p:ext uri="{BB962C8B-B14F-4D97-AF65-F5344CB8AC3E}">
        <p14:creationId xmlns:p14="http://schemas.microsoft.com/office/powerpoint/2010/main" val="10791959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所感と今後について</a:t>
            </a:r>
            <a:endParaRPr kumimoji="1" lang="ja-JP" altLang="en-US" dirty="0"/>
          </a:p>
        </p:txBody>
      </p:sp>
      <p:sp>
        <p:nvSpPr>
          <p:cNvPr id="3" name="コンテンツ プレースホルダー 2"/>
          <p:cNvSpPr>
            <a:spLocks noGrp="1"/>
          </p:cNvSpPr>
          <p:nvPr>
            <p:ph idx="1"/>
          </p:nvPr>
        </p:nvSpPr>
        <p:spPr>
          <a:xfrm>
            <a:off x="547730" y="1459623"/>
            <a:ext cx="7886700" cy="4896728"/>
          </a:xfrm>
        </p:spPr>
        <p:txBody>
          <a:bodyPr>
            <a:normAutofit fontScale="70000" lnSpcReduction="20000"/>
          </a:bodyPr>
          <a:lstStyle/>
          <a:p>
            <a:pPr marL="0" indent="0">
              <a:lnSpc>
                <a:spcPct val="120000"/>
              </a:lnSpc>
              <a:buNone/>
            </a:pPr>
            <a:r>
              <a:rPr lang="ja-JP" altLang="en-US" dirty="0" smtClean="0"/>
              <a:t>所感</a:t>
            </a:r>
            <a:endParaRPr lang="en-US" altLang="ja-JP" dirty="0"/>
          </a:p>
          <a:p>
            <a:pPr>
              <a:lnSpc>
                <a:spcPct val="120000"/>
              </a:lnSpc>
            </a:pPr>
            <a:r>
              <a:rPr lang="ja-JP" altLang="en-US" dirty="0" smtClean="0"/>
              <a:t>一番心配していたロードバランサの割り振り設定はコンフィグの重みづけを</a:t>
            </a:r>
            <a:r>
              <a:rPr lang="en-US" altLang="ja-JP" dirty="0" smtClean="0"/>
              <a:t>Python</a:t>
            </a:r>
            <a:r>
              <a:rPr lang="ja-JP" altLang="en-US" dirty="0" smtClean="0"/>
              <a:t>で変えてあげることで解決。</a:t>
            </a:r>
            <a:endParaRPr lang="en-US" altLang="ja-JP" dirty="0"/>
          </a:p>
          <a:p>
            <a:pPr>
              <a:lnSpc>
                <a:spcPct val="120000"/>
              </a:lnSpc>
            </a:pPr>
            <a:r>
              <a:rPr lang="en-US" altLang="ja-JP" dirty="0" smtClean="0"/>
              <a:t>LB</a:t>
            </a:r>
            <a:r>
              <a:rPr lang="ja-JP" altLang="en-US" dirty="0" smtClean="0"/>
              <a:t>を再起動すると稼働率が落ちる問題は「</a:t>
            </a:r>
            <a:r>
              <a:rPr lang="en-US" altLang="ja-JP" dirty="0" smtClean="0"/>
              <a:t>reload</a:t>
            </a:r>
            <a:r>
              <a:rPr lang="ja-JP" altLang="en-US" dirty="0" smtClean="0"/>
              <a:t>」というやり方を使えば、コネクションを維持した設定変更が可能になることが実験で分かった。</a:t>
            </a:r>
            <a:endParaRPr lang="en-US" altLang="ja-JP" dirty="0" smtClean="0"/>
          </a:p>
          <a:p>
            <a:pPr marL="0" indent="0">
              <a:lnSpc>
                <a:spcPct val="120000"/>
              </a:lnSpc>
              <a:buNone/>
            </a:pPr>
            <a:endParaRPr lang="en-US" altLang="ja-JP" dirty="0" smtClean="0"/>
          </a:p>
          <a:p>
            <a:pPr marL="0" indent="0">
              <a:lnSpc>
                <a:spcPct val="120000"/>
              </a:lnSpc>
              <a:buNone/>
            </a:pPr>
            <a:r>
              <a:rPr lang="ja-JP" altLang="en-US" dirty="0" smtClean="0"/>
              <a:t>今後について</a:t>
            </a:r>
            <a:endParaRPr lang="en-US" altLang="ja-JP" dirty="0" smtClean="0"/>
          </a:p>
          <a:p>
            <a:pPr>
              <a:lnSpc>
                <a:spcPct val="120000"/>
              </a:lnSpc>
            </a:pPr>
            <a:r>
              <a:rPr lang="ja-JP" altLang="en-US" dirty="0" smtClean="0"/>
              <a:t>今回は手動で</a:t>
            </a:r>
            <a:r>
              <a:rPr lang="en-US" altLang="ja-JP" dirty="0" smtClean="0"/>
              <a:t>LB</a:t>
            </a:r>
            <a:r>
              <a:rPr lang="ja-JP" altLang="en-US" dirty="0" smtClean="0"/>
              <a:t>の設定を変更させたが、応答速度に基づいて自動でコンフィグを書き換え、</a:t>
            </a:r>
            <a:r>
              <a:rPr lang="en-US" altLang="ja-JP" dirty="0" err="1" smtClean="0"/>
              <a:t>nginx</a:t>
            </a:r>
            <a:r>
              <a:rPr lang="ja-JP" altLang="en-US" dirty="0" smtClean="0"/>
              <a:t>を</a:t>
            </a:r>
            <a:r>
              <a:rPr lang="en-US" altLang="ja-JP" dirty="0" smtClean="0"/>
              <a:t>reload</a:t>
            </a:r>
            <a:r>
              <a:rPr lang="ja-JP" altLang="en-US" dirty="0" smtClean="0"/>
              <a:t>するプログラムの作成する。</a:t>
            </a:r>
            <a:endParaRPr lang="en-US" altLang="ja-JP" dirty="0"/>
          </a:p>
          <a:p>
            <a:pPr>
              <a:lnSpc>
                <a:spcPct val="120000"/>
              </a:lnSpc>
            </a:pPr>
            <a:r>
              <a:rPr lang="ja-JP" altLang="en-US" dirty="0"/>
              <a:t>これ</a:t>
            </a:r>
            <a:r>
              <a:rPr lang="ja-JP" altLang="en-US" dirty="0" smtClean="0"/>
              <a:t>が出来れば簡易的な応答速度を考慮したロードバランサを動かすことが出来るはず。</a:t>
            </a:r>
            <a:endParaRPr lang="en-US" altLang="ja-JP"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7</a:t>
            </a:fld>
            <a:endParaRPr kumimoji="1" lang="ja-JP" altLang="en-US"/>
          </a:p>
        </p:txBody>
      </p:sp>
    </p:spTree>
    <p:extLst>
      <p:ext uri="{BB962C8B-B14F-4D97-AF65-F5344CB8AC3E}">
        <p14:creationId xmlns:p14="http://schemas.microsoft.com/office/powerpoint/2010/main" val="2099709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研究背景</a:t>
            </a:r>
            <a:endParaRPr kumimoji="1" lang="ja-JP" altLang="en-US" dirty="0"/>
          </a:p>
        </p:txBody>
      </p:sp>
      <p:sp>
        <p:nvSpPr>
          <p:cNvPr id="3" name="コンテンツ プレースホルダー 2"/>
          <p:cNvSpPr>
            <a:spLocks noGrp="1"/>
          </p:cNvSpPr>
          <p:nvPr>
            <p:ph idx="1"/>
          </p:nvPr>
        </p:nvSpPr>
        <p:spPr>
          <a:xfrm>
            <a:off x="628650" y="1491991"/>
            <a:ext cx="7886700" cy="4771243"/>
          </a:xfrm>
        </p:spPr>
        <p:txBody>
          <a:bodyPr>
            <a:normAutofit lnSpcReduction="10000"/>
          </a:bodyPr>
          <a:lstStyle/>
          <a:p>
            <a:endParaRPr lang="en-US" altLang="ja-JP" dirty="0"/>
          </a:p>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a:t>
            </a:r>
            <a:r>
              <a:rPr lang="ja-JP" altLang="en-US" dirty="0" smtClean="0"/>
              <a:t>接続しにくいなど、サービス</a:t>
            </a:r>
            <a:r>
              <a:rPr lang="ja-JP" altLang="en-US" dirty="0"/>
              <a:t>の低下に</a:t>
            </a:r>
            <a:r>
              <a:rPr lang="ja-JP" altLang="en-US" dirty="0" smtClean="0"/>
              <a:t>つながってしまう。</a:t>
            </a:r>
            <a:endParaRPr lang="ja-JP" altLang="en-US" dirty="0"/>
          </a:p>
          <a:p>
            <a:endParaRPr lang="ja-JP" altLang="en-US" dirty="0"/>
          </a:p>
          <a:p>
            <a:r>
              <a:rPr lang="ja-JP" altLang="en-US" dirty="0"/>
              <a:t>サービスを止めることなく、サーバの保守や修理、拡張等が行えるロードバランサーの需要</a:t>
            </a:r>
            <a:r>
              <a:rPr lang="ja-JP" altLang="en-US" dirty="0" smtClean="0"/>
              <a:t>は今後</a:t>
            </a:r>
            <a:r>
              <a:rPr lang="ja-JP" altLang="en-US" dirty="0"/>
              <a:t>、増加傾向になると予想される</a:t>
            </a:r>
            <a:r>
              <a:rPr lang="ja-JP" altLang="en-US" dirty="0" smtClean="0"/>
              <a:t>。</a:t>
            </a:r>
            <a:endParaRPr lang="en-US" altLang="ja-JP" dirty="0" smtClean="0"/>
          </a:p>
          <a:p>
            <a:endParaRPr lang="en-US" altLang="ja-JP" dirty="0" smtClean="0"/>
          </a:p>
          <a:p>
            <a:endParaRPr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8</a:t>
            </a:fld>
            <a:endParaRPr kumimoji="1" lang="ja-JP" altLang="en-US"/>
          </a:p>
        </p:txBody>
      </p:sp>
    </p:spTree>
    <p:extLst>
      <p:ext uri="{BB962C8B-B14F-4D97-AF65-F5344CB8AC3E}">
        <p14:creationId xmlns:p14="http://schemas.microsoft.com/office/powerpoint/2010/main" val="9419360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研究動機</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a:t>ロードバランサー</a:t>
            </a:r>
            <a:r>
              <a:rPr lang="ja-JP" altLang="en-US" dirty="0" smtClean="0"/>
              <a:t>は順に接続先を均等に割り振る方法や、</a:t>
            </a:r>
            <a:r>
              <a:rPr lang="ja-JP" altLang="en-US" dirty="0"/>
              <a:t>コネクション数が最も少ないサーバに</a:t>
            </a:r>
            <a:r>
              <a:rPr lang="ja-JP" altLang="en-US" dirty="0" smtClean="0"/>
              <a:t>転送する方法がとられている。</a:t>
            </a:r>
            <a:endParaRPr lang="en-US" altLang="ja-JP" dirty="0" smtClean="0"/>
          </a:p>
          <a:p>
            <a:endParaRPr kumimoji="1" lang="en-US" altLang="ja-JP" dirty="0"/>
          </a:p>
          <a:p>
            <a:r>
              <a:rPr lang="ja-JP" altLang="en-US" dirty="0" smtClean="0"/>
              <a:t>しかしこの方法では、</a:t>
            </a:r>
            <a:r>
              <a:rPr lang="ja-JP" altLang="ja-JP" dirty="0" smtClean="0"/>
              <a:t>応答</a:t>
            </a:r>
            <a:r>
              <a:rPr lang="ja-JP" altLang="ja-JP" dirty="0"/>
              <a:t>速度</a:t>
            </a:r>
            <a:r>
              <a:rPr lang="ja-JP" altLang="ja-JP" dirty="0" smtClean="0"/>
              <a:t>が</a:t>
            </a:r>
            <a:r>
              <a:rPr lang="ja-JP" altLang="en-US" dirty="0"/>
              <a:t>遅い</a:t>
            </a:r>
            <a:r>
              <a:rPr lang="ja-JP" altLang="ja-JP" dirty="0" smtClean="0"/>
              <a:t>サーバ</a:t>
            </a:r>
            <a:r>
              <a:rPr lang="ja-JP" altLang="ja-JP" dirty="0"/>
              <a:t>につないでしまうと返って速度が落ち</a:t>
            </a:r>
            <a:r>
              <a:rPr lang="ja-JP" altLang="ja-JP" dirty="0" smtClean="0"/>
              <a:t>てしま</a:t>
            </a:r>
            <a:r>
              <a:rPr lang="ja-JP" altLang="en-US" dirty="0" smtClean="0"/>
              <a:t>う。</a:t>
            </a:r>
            <a:endParaRPr lang="en-US" altLang="ja-JP" dirty="0" smtClean="0"/>
          </a:p>
          <a:p>
            <a:endParaRPr lang="en-US" altLang="ja-JP" dirty="0"/>
          </a:p>
          <a:p>
            <a:r>
              <a:rPr lang="ja-JP" altLang="en-US" dirty="0" smtClean="0"/>
              <a:t>コネクション数だけでなく応答速度も考慮したロードバランサーが必要ではないかと考えた。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9</a:t>
            </a:fld>
            <a:endParaRPr kumimoji="1" lang="ja-JP" altLang="en-US"/>
          </a:p>
        </p:txBody>
      </p:sp>
    </p:spTree>
    <p:extLst>
      <p:ext uri="{BB962C8B-B14F-4D97-AF65-F5344CB8AC3E}">
        <p14:creationId xmlns:p14="http://schemas.microsoft.com/office/powerpoint/2010/main" val="29065267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12342</TotalTime>
  <Words>1087</Words>
  <Application>Microsoft Office PowerPoint</Application>
  <PresentationFormat>画面に合わせる (4:3)</PresentationFormat>
  <Paragraphs>141</Paragraphs>
  <Slides>23</Slides>
  <Notes>0</Notes>
  <HiddenSlides>0</HiddenSlides>
  <MMClips>2</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23</vt:i4>
      </vt:variant>
    </vt:vector>
  </HeadingPairs>
  <TitlesOfParts>
    <vt:vector size="29" baseType="lpstr">
      <vt:lpstr>游ゴシック</vt:lpstr>
      <vt:lpstr>游ゴシック Light</vt:lpstr>
      <vt:lpstr>Arial</vt:lpstr>
      <vt:lpstr>Calibri</vt:lpstr>
      <vt:lpstr>Calibri Light</vt:lpstr>
      <vt:lpstr>Office テーマ</vt:lpstr>
      <vt:lpstr>観光地検索システムに おけるレスポンス速度を 考慮したロードバランサ―</vt:lpstr>
      <vt:lpstr>進捗</vt:lpstr>
      <vt:lpstr>重みづけ処理のテスト</vt:lpstr>
      <vt:lpstr>重みづけ処理のテスト</vt:lpstr>
      <vt:lpstr>再起動なしでNGINXに設定を適用させる</vt:lpstr>
      <vt:lpstr>再起動なしでNGINXに設定を適用させる</vt:lpstr>
      <vt:lpstr>所感と今後について</vt:lpstr>
      <vt:lpstr>研究背景</vt:lpstr>
      <vt:lpstr>研究動機</vt:lpstr>
      <vt:lpstr>研究目的</vt:lpstr>
      <vt:lpstr>提案方式</vt:lpstr>
      <vt:lpstr>関連研究</vt:lpstr>
      <vt:lpstr>既存技術</vt:lpstr>
      <vt:lpstr>研究課題</vt:lpstr>
      <vt:lpstr>研究課題</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ブロックプログラミングを用いたプログラムの論理的思考・コーディングを身に着けるための研究</dc:title>
  <dc:creator>s1821121</dc:creator>
  <cp:lastModifiedBy>松尾 祐介</cp:lastModifiedBy>
  <cp:revision>174</cp:revision>
  <dcterms:created xsi:type="dcterms:W3CDTF">2021-05-14T04:47:49Z</dcterms:created>
  <dcterms:modified xsi:type="dcterms:W3CDTF">2021-07-05T13:15:33Z</dcterms:modified>
</cp:coreProperties>
</file>

<file path=docProps/thumbnail.jpeg>
</file>